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5EC1941-773E-48D9-A086-7C9C1819F55A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25.02.2025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E448C4-FD3D-4F01-A127-BA89063CAF0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4"/>
          <p:cNvPicPr/>
          <p:nvPr/>
        </p:nvPicPr>
        <p:blipFill>
          <a:blip r:embed="rId3"/>
          <a:srcRect l="2924" t="-230" r="3431" b="19193"/>
          <a:stretch/>
        </p:blipFill>
        <p:spPr>
          <a:xfrm>
            <a:off x="973440" y="2064600"/>
            <a:ext cx="7302600" cy="3554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2" name="CustomShape 1"/>
          <p:cNvSpPr/>
          <p:nvPr/>
        </p:nvSpPr>
        <p:spPr>
          <a:xfrm>
            <a:off x="6291000" y="223560"/>
            <a:ext cx="51253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DEEBF7"/>
                </a:solidFill>
                <a:latin typeface="Franklin Gothic Demi Cond"/>
                <a:ea typeface="Arial Unicode MS"/>
              </a:rPr>
              <a:t>КРАСНОДАРСКОЕ ВЫСШЕЕ ВОЕННОЕ УЧИЛИЩЕ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10400" y="1269000"/>
            <a:ext cx="7912440" cy="96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 Narrow"/>
              </a:rPr>
              <a:t>Краснодарское высшее военное училище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4" name="Picture 2"/>
          <p:cNvPicPr/>
          <p:nvPr/>
        </p:nvPicPr>
        <p:blipFill>
          <a:blip r:embed="rId4"/>
          <a:stretch/>
        </p:blipFill>
        <p:spPr>
          <a:xfrm>
            <a:off x="8598240" y="1542960"/>
            <a:ext cx="3244320" cy="407628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15"/>
          <p:cNvPicPr/>
          <p:nvPr/>
        </p:nvPicPr>
        <p:blipFill>
          <a:blip r:embed="rId5"/>
          <a:stretch/>
        </p:blipFill>
        <p:spPr>
          <a:xfrm>
            <a:off x="446040" y="3004920"/>
            <a:ext cx="2083320" cy="2501640"/>
          </a:xfrm>
          <a:prstGeom prst="rect">
            <a:avLst/>
          </a:prstGeom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Денежное довольствие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38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366E529-D8C0-4D67-996C-B6ED03A739BF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10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33200" y="947520"/>
            <a:ext cx="11936880" cy="614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209520" y="1016280"/>
            <a:ext cx="117345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Курсанты 1 курса (военнослужащие по призыву)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2 563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33200" y="2509920"/>
            <a:ext cx="11936880" cy="2736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371520" y="2568960"/>
            <a:ext cx="1130580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Оклада по воинскому званию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6 659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Оклада по воинской должности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9 323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Ежемесячной надбавки за выслугу лет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1 598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6 526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3 995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рублей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3" name="Рисунок 24"/>
          <p:cNvPicPr/>
          <p:nvPr/>
        </p:nvPicPr>
        <p:blipFill>
          <a:blip r:embed="rId4"/>
          <a:stretch/>
        </p:blipFill>
        <p:spPr>
          <a:xfrm>
            <a:off x="447840" y="263772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25"/>
          <p:cNvPicPr/>
          <p:nvPr/>
        </p:nvPicPr>
        <p:blipFill>
          <a:blip r:embed="rId4"/>
          <a:stretch/>
        </p:blipFill>
        <p:spPr>
          <a:xfrm>
            <a:off x="447840" y="302868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26"/>
          <p:cNvPicPr/>
          <p:nvPr/>
        </p:nvPicPr>
        <p:blipFill>
          <a:blip r:embed="rId4"/>
          <a:stretch/>
        </p:blipFill>
        <p:spPr>
          <a:xfrm>
            <a:off x="474120" y="340992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27"/>
          <p:cNvPicPr/>
          <p:nvPr/>
        </p:nvPicPr>
        <p:blipFill>
          <a:blip r:embed="rId4"/>
          <a:stretch/>
        </p:blipFill>
        <p:spPr>
          <a:xfrm>
            <a:off x="463680" y="379188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28"/>
          <p:cNvPicPr/>
          <p:nvPr/>
        </p:nvPicPr>
        <p:blipFill>
          <a:blip r:embed="rId4"/>
          <a:stretch/>
        </p:blipFill>
        <p:spPr>
          <a:xfrm>
            <a:off x="463680" y="4518360"/>
            <a:ext cx="311400" cy="309960"/>
          </a:xfrm>
          <a:prstGeom prst="rect">
            <a:avLst/>
          </a:prstGeom>
          <a:ln>
            <a:noFill/>
          </a:ln>
        </p:spPr>
      </p:pic>
      <p:sp>
        <p:nvSpPr>
          <p:cNvPr id="148" name="CustomShape 7"/>
          <p:cNvSpPr/>
          <p:nvPr/>
        </p:nvSpPr>
        <p:spPr>
          <a:xfrm>
            <a:off x="133200" y="1623960"/>
            <a:ext cx="11936880" cy="861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8"/>
          <p:cNvSpPr/>
          <p:nvPr/>
        </p:nvSpPr>
        <p:spPr>
          <a:xfrm>
            <a:off x="209520" y="1644840"/>
            <a:ext cx="121017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00">
                <a:solidFill>
                  <a:srgbClr val="000000"/>
                </a:solidFill>
                <a:latin typeface="Seattle Sans [RUS by me]"/>
              </a:rPr>
              <a:t>Курсанты 2-5 курса (после заключения контракта) – </a:t>
            </a:r>
            <a:r>
              <a:rPr lang="ru-RU" sz="2400" b="1" strike="noStrike" spc="-100">
                <a:solidFill>
                  <a:srgbClr val="C00000"/>
                </a:solidFill>
                <a:latin typeface="Seattle Sans [RUS by me]"/>
              </a:rPr>
              <a:t>от 15 900 </a:t>
            </a:r>
            <a:r>
              <a:rPr lang="ru-RU" sz="2400" b="1" strike="noStrike" spc="-100">
                <a:solidFill>
                  <a:srgbClr val="000000"/>
                </a:solidFill>
                <a:latin typeface="Seattle Sans [RUS by me]"/>
              </a:rPr>
              <a:t>рублей,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которое складывается из: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0" name="CustomShape 9"/>
          <p:cNvSpPr/>
          <p:nvPr/>
        </p:nvSpPr>
        <p:spPr>
          <a:xfrm>
            <a:off x="133200" y="5291640"/>
            <a:ext cx="11936880" cy="861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0"/>
          <p:cNvSpPr/>
          <p:nvPr/>
        </p:nvSpPr>
        <p:spPr>
          <a:xfrm>
            <a:off x="209520" y="5312520"/>
            <a:ext cx="11982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51">
                <a:solidFill>
                  <a:srgbClr val="C00000"/>
                </a:solidFill>
                <a:latin typeface="Seattle Sans [RUS by me]"/>
              </a:rPr>
              <a:t>Наиболее одаренным курсантам </a:t>
            </a:r>
            <a:r>
              <a:rPr lang="ru-RU" sz="2400" b="1" strike="noStrike" spc="-151">
                <a:solidFill>
                  <a:srgbClr val="000000"/>
                </a:solidFill>
                <a:latin typeface="Seattle Sans [RUS by me]"/>
              </a:rPr>
              <a:t>выплачиваются государственные (именные)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стипендии Президента РФ, Правительства РФ, Министра обороны РФ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Олимпиады и спортивная жизнь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53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54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F1378B9-3F64-4684-85BA-DB653F8D357B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11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0520" y="1359360"/>
            <a:ext cx="5776560" cy="3135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380880" y="1544400"/>
            <a:ext cx="558144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Участие во всероссийских </a:t>
            </a:r>
            <a:r>
              <a:t/>
            </a:r>
            <a:br/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и международных олимпиадах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Математика;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Информатика;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Программирование;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Физика;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Иностранные языки;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41">
                <a:solidFill>
                  <a:srgbClr val="000000"/>
                </a:solidFill>
                <a:latin typeface="Seattle Sans [RUS by me]"/>
              </a:rPr>
              <a:t>Военно-профессиональная подготовка.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6481800" y="1359360"/>
            <a:ext cx="5505120" cy="435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6572160" y="1519200"/>
            <a:ext cx="531468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Участие в ежегодных чемпионатах и спартакиадах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Волейбол;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Мини-футбол;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Плавание;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Рукопашный бой;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Самбо;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Гиревой спорт;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Спортивное ориентирование;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Офицерское троеборье;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Военное пятиборье;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Курсантский бросок;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Стрельба из штатного оружия.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9" name="Рисунок 8"/>
          <p:cNvPicPr/>
          <p:nvPr/>
        </p:nvPicPr>
        <p:blipFill>
          <a:blip r:embed="rId4"/>
          <a:stretch/>
        </p:blipFill>
        <p:spPr>
          <a:xfrm>
            <a:off x="6829560" y="219852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9"/>
          <p:cNvPicPr/>
          <p:nvPr/>
        </p:nvPicPr>
        <p:blipFill>
          <a:blip r:embed="rId4"/>
          <a:stretch/>
        </p:blipFill>
        <p:spPr>
          <a:xfrm>
            <a:off x="6829560" y="251280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0"/>
          <p:cNvPicPr/>
          <p:nvPr/>
        </p:nvPicPr>
        <p:blipFill>
          <a:blip r:embed="rId4"/>
          <a:stretch/>
        </p:blipFill>
        <p:spPr>
          <a:xfrm>
            <a:off x="6829560" y="283104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2"/>
          <p:cNvPicPr/>
          <p:nvPr/>
        </p:nvPicPr>
        <p:blipFill>
          <a:blip r:embed="rId4"/>
          <a:stretch/>
        </p:blipFill>
        <p:spPr>
          <a:xfrm>
            <a:off x="6829560" y="312516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3"/>
          <p:cNvPicPr/>
          <p:nvPr/>
        </p:nvPicPr>
        <p:blipFill>
          <a:blip r:embed="rId4"/>
          <a:stretch/>
        </p:blipFill>
        <p:spPr>
          <a:xfrm>
            <a:off x="6823440" y="342216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5"/>
          <p:cNvPicPr/>
          <p:nvPr/>
        </p:nvPicPr>
        <p:blipFill>
          <a:blip r:embed="rId4"/>
          <a:stretch/>
        </p:blipFill>
        <p:spPr>
          <a:xfrm>
            <a:off x="6823440" y="371772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6"/>
          <p:cNvPicPr/>
          <p:nvPr/>
        </p:nvPicPr>
        <p:blipFill>
          <a:blip r:embed="rId4"/>
          <a:stretch/>
        </p:blipFill>
        <p:spPr>
          <a:xfrm>
            <a:off x="6823440" y="403200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7"/>
          <p:cNvPicPr/>
          <p:nvPr/>
        </p:nvPicPr>
        <p:blipFill>
          <a:blip r:embed="rId4"/>
          <a:stretch/>
        </p:blipFill>
        <p:spPr>
          <a:xfrm>
            <a:off x="6823440" y="434808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8"/>
          <p:cNvPicPr/>
          <p:nvPr/>
        </p:nvPicPr>
        <p:blipFill>
          <a:blip r:embed="rId4"/>
          <a:stretch/>
        </p:blipFill>
        <p:spPr>
          <a:xfrm>
            <a:off x="6823440" y="464328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9"/>
          <p:cNvPicPr/>
          <p:nvPr/>
        </p:nvPicPr>
        <p:blipFill>
          <a:blip r:embed="rId4"/>
          <a:stretch/>
        </p:blipFill>
        <p:spPr>
          <a:xfrm>
            <a:off x="6823440" y="494640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20"/>
          <p:cNvPicPr/>
          <p:nvPr/>
        </p:nvPicPr>
        <p:blipFill>
          <a:blip r:embed="rId4"/>
          <a:stretch/>
        </p:blipFill>
        <p:spPr>
          <a:xfrm>
            <a:off x="6823440" y="523476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1"/>
          <p:cNvPicPr/>
          <p:nvPr/>
        </p:nvPicPr>
        <p:blipFill>
          <a:blip r:embed="rId4"/>
          <a:stretch/>
        </p:blipFill>
        <p:spPr>
          <a:xfrm>
            <a:off x="635760" y="222912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22"/>
          <p:cNvPicPr/>
          <p:nvPr/>
        </p:nvPicPr>
        <p:blipFill>
          <a:blip r:embed="rId4"/>
          <a:stretch/>
        </p:blipFill>
        <p:spPr>
          <a:xfrm>
            <a:off x="623520" y="253008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23"/>
          <p:cNvPicPr/>
          <p:nvPr/>
        </p:nvPicPr>
        <p:blipFill>
          <a:blip r:embed="rId4"/>
          <a:stretch/>
        </p:blipFill>
        <p:spPr>
          <a:xfrm>
            <a:off x="623520" y="283104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24"/>
          <p:cNvPicPr/>
          <p:nvPr/>
        </p:nvPicPr>
        <p:blipFill>
          <a:blip r:embed="rId4"/>
          <a:stretch/>
        </p:blipFill>
        <p:spPr>
          <a:xfrm>
            <a:off x="623520" y="313200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25"/>
          <p:cNvPicPr/>
          <p:nvPr/>
        </p:nvPicPr>
        <p:blipFill>
          <a:blip r:embed="rId4"/>
          <a:stretch/>
        </p:blipFill>
        <p:spPr>
          <a:xfrm>
            <a:off x="623520" y="3422160"/>
            <a:ext cx="241560" cy="24048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26"/>
          <p:cNvPicPr/>
          <p:nvPr/>
        </p:nvPicPr>
        <p:blipFill>
          <a:blip r:embed="rId4"/>
          <a:stretch/>
        </p:blipFill>
        <p:spPr>
          <a:xfrm>
            <a:off x="623520" y="3733200"/>
            <a:ext cx="241560" cy="24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5760"/>
            <a:ext cx="1219176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Получение удостоверений на право управления  </a:t>
            </a:r>
            <a:r>
              <a:t/>
            </a:r>
            <a:br/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транспортными средствами и маломерными судами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7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78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87C10DC-9267-4E0E-8D02-F170D228E530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12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179" name="Рисунок 3"/>
          <p:cNvPicPr/>
          <p:nvPr/>
        </p:nvPicPr>
        <p:blipFill>
          <a:blip r:embed="rId4"/>
          <a:stretch/>
        </p:blipFill>
        <p:spPr>
          <a:xfrm>
            <a:off x="190440" y="1057320"/>
            <a:ext cx="2866680" cy="17456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0" name="Рисунок 6"/>
          <p:cNvPicPr/>
          <p:nvPr/>
        </p:nvPicPr>
        <p:blipFill>
          <a:blip r:embed="rId4"/>
          <a:stretch/>
        </p:blipFill>
        <p:spPr>
          <a:xfrm>
            <a:off x="9203760" y="1057320"/>
            <a:ext cx="2866680" cy="17456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1" name="CustomShape 3"/>
          <p:cNvSpPr/>
          <p:nvPr/>
        </p:nvSpPr>
        <p:spPr>
          <a:xfrm>
            <a:off x="1595520" y="2534760"/>
            <a:ext cx="292320" cy="160200"/>
          </a:xfrm>
          <a:prstGeom prst="rect">
            <a:avLst/>
          </a:prstGeom>
          <a:noFill/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Рисунок 7"/>
          <p:cNvPicPr/>
          <p:nvPr/>
        </p:nvPicPr>
        <p:blipFill>
          <a:blip r:embed="rId4"/>
          <a:srcRect l="48712" t="84458" r="40701" b="6843"/>
          <a:stretch/>
        </p:blipFill>
        <p:spPr>
          <a:xfrm>
            <a:off x="2166840" y="2255040"/>
            <a:ext cx="747360" cy="37332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2185920" y="2255040"/>
            <a:ext cx="699480" cy="359280"/>
          </a:xfrm>
          <a:prstGeom prst="rect">
            <a:avLst/>
          </a:prstGeom>
          <a:noFill/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10315440" y="2544480"/>
            <a:ext cx="304560" cy="150840"/>
          </a:xfrm>
          <a:prstGeom prst="rect">
            <a:avLst/>
          </a:prstGeom>
          <a:noFill/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Рисунок 13"/>
          <p:cNvPicPr/>
          <p:nvPr/>
        </p:nvPicPr>
        <p:blipFill>
          <a:blip r:embed="rId4"/>
          <a:srcRect l="39344" t="84631" r="50666" b="6723"/>
          <a:stretch/>
        </p:blipFill>
        <p:spPr>
          <a:xfrm>
            <a:off x="11210760" y="2248920"/>
            <a:ext cx="704520" cy="371160"/>
          </a:xfrm>
          <a:prstGeom prst="rect">
            <a:avLst/>
          </a:prstGeom>
          <a:ln>
            <a:noFill/>
          </a:ln>
        </p:spPr>
      </p:pic>
      <p:sp>
        <p:nvSpPr>
          <p:cNvPr id="186" name="CustomShape 6"/>
          <p:cNvSpPr/>
          <p:nvPr/>
        </p:nvSpPr>
        <p:spPr>
          <a:xfrm>
            <a:off x="11201400" y="2262240"/>
            <a:ext cx="713880" cy="359280"/>
          </a:xfrm>
          <a:prstGeom prst="rect">
            <a:avLst/>
          </a:prstGeom>
          <a:noFill/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3338640" y="1260360"/>
            <a:ext cx="5693040" cy="1491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8"/>
          <p:cNvSpPr/>
          <p:nvPr/>
        </p:nvSpPr>
        <p:spPr>
          <a:xfrm>
            <a:off x="3401280" y="1360440"/>
            <a:ext cx="554724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Получение ВУ в ГИБДД (курсанты общевойскового отделения):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Категория «С, С1»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в 4 семестре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Категория «В, В1»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в 5 семестре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9" name="Рисунок 18"/>
          <p:cNvPicPr/>
          <p:nvPr/>
        </p:nvPicPr>
        <p:blipFill>
          <a:blip r:embed="rId5"/>
          <a:stretch/>
        </p:blipFill>
        <p:spPr>
          <a:xfrm>
            <a:off x="3571920" y="202068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19"/>
          <p:cNvPicPr/>
          <p:nvPr/>
        </p:nvPicPr>
        <p:blipFill>
          <a:blip r:embed="rId5"/>
          <a:stretch/>
        </p:blipFill>
        <p:spPr>
          <a:xfrm>
            <a:off x="3571920" y="2305440"/>
            <a:ext cx="311400" cy="30996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9"/>
          <p:cNvPicPr/>
          <p:nvPr/>
        </p:nvPicPr>
        <p:blipFill>
          <a:blip r:embed="rId6"/>
          <a:stretch/>
        </p:blipFill>
        <p:spPr>
          <a:xfrm>
            <a:off x="128520" y="3085200"/>
            <a:ext cx="3724200" cy="2641680"/>
          </a:xfrm>
          <a:prstGeom prst="rect">
            <a:avLst/>
          </a:prstGeom>
          <a:ln>
            <a:noFill/>
          </a:ln>
        </p:spPr>
      </p:pic>
      <p:sp>
        <p:nvSpPr>
          <p:cNvPr id="192" name="CustomShape 9"/>
          <p:cNvSpPr/>
          <p:nvPr/>
        </p:nvSpPr>
        <p:spPr>
          <a:xfrm>
            <a:off x="3978720" y="3390840"/>
            <a:ext cx="4786200" cy="183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10"/>
          <p:cNvSpPr/>
          <p:nvPr/>
        </p:nvSpPr>
        <p:spPr>
          <a:xfrm>
            <a:off x="4113720" y="3530880"/>
            <a:ext cx="452592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Получение удостоверения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 право управления маломерным судном (курсанты военно-морского отделения)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ГИМС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в 4 семестре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4" name="CustomShape 11"/>
          <p:cNvSpPr/>
          <p:nvPr/>
        </p:nvSpPr>
        <p:spPr>
          <a:xfrm>
            <a:off x="8906760" y="3085200"/>
            <a:ext cx="3163680" cy="2776320"/>
          </a:xfrm>
          <a:prstGeom prst="roundRect">
            <a:avLst>
              <a:gd name="adj" fmla="val 16667"/>
            </a:avLst>
          </a:prstGeom>
          <a:solidFill>
            <a:srgbClr val="F19375"/>
          </a:soli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12"/>
          <p:cNvSpPr/>
          <p:nvPr/>
        </p:nvSpPr>
        <p:spPr>
          <a:xfrm>
            <a:off x="8898120" y="3172680"/>
            <a:ext cx="3182400" cy="31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Во избежание </a:t>
            </a:r>
            <a:r>
              <a:rPr lang="ru-RU" sz="2000" b="1" strike="noStrike" spc="-92">
                <a:solidFill>
                  <a:srgbClr val="000000"/>
                </a:solidFill>
                <a:latin typeface="Seattle Sans [RUS by me]"/>
              </a:rPr>
              <a:t>гибели и травматизма, </a:t>
            </a:r>
            <a:r>
              <a:rPr lang="ru-RU" sz="2000" b="1" strike="noStrike" spc="-202">
                <a:solidFill>
                  <a:srgbClr val="000000"/>
                </a:solidFill>
                <a:latin typeface="Seattle Sans [RUS by me]"/>
              </a:rPr>
              <a:t>с учетом недостаточного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опыта управления ТС, водительские </a:t>
            </a:r>
            <a:r>
              <a:rPr lang="ru-RU" sz="2000" b="1" strike="noStrike" spc="-151">
                <a:solidFill>
                  <a:srgbClr val="000000"/>
                </a:solidFill>
                <a:latin typeface="Seattle Sans [RUS by me]"/>
              </a:rPr>
              <a:t>удостоверения </a:t>
            </a:r>
            <a:r>
              <a:rPr lang="ru-RU" sz="2000" b="1" strike="noStrike" spc="-131">
                <a:solidFill>
                  <a:srgbClr val="000000"/>
                </a:solidFill>
                <a:latin typeface="Seattle Sans [RUS by me]"/>
              </a:rPr>
              <a:t>сдаются </a:t>
            </a:r>
            <a:r>
              <a:rPr lang="ru-RU" sz="2000" b="1" strike="noStrike" spc="-202">
                <a:solidFill>
                  <a:srgbClr val="000000"/>
                </a:solidFill>
                <a:latin typeface="Seattle Sans [RUS by me]"/>
              </a:rPr>
              <a:t>курсантами на хранение  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училище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Каникулярный отпуск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9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98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294052F-8F4A-4DB4-A623-8BFA267ABA67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13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199" name="Рисунок 6"/>
          <p:cNvPicPr/>
          <p:nvPr/>
        </p:nvPicPr>
        <p:blipFill>
          <a:blip r:embed="rId4"/>
          <a:srcRect l="2265" r="5885"/>
          <a:stretch/>
        </p:blipFill>
        <p:spPr>
          <a:xfrm>
            <a:off x="6427800" y="4132440"/>
            <a:ext cx="3533400" cy="1539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0" name="Рисунок 7"/>
          <p:cNvPicPr/>
          <p:nvPr/>
        </p:nvPicPr>
        <p:blipFill>
          <a:blip r:embed="rId5"/>
          <a:stretch/>
        </p:blipFill>
        <p:spPr>
          <a:xfrm>
            <a:off x="10105560" y="3782520"/>
            <a:ext cx="1986840" cy="239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1" name="CustomShape 3"/>
          <p:cNvSpPr/>
          <p:nvPr/>
        </p:nvSpPr>
        <p:spPr>
          <a:xfrm>
            <a:off x="977400" y="1046880"/>
            <a:ext cx="10252080" cy="75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4"/>
          <p:cNvSpPr/>
          <p:nvPr/>
        </p:nvSpPr>
        <p:spPr>
          <a:xfrm>
            <a:off x="1054080" y="1193400"/>
            <a:ext cx="101754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Летний каникулярный отпуск продолжительностью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30 суток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977400" y="1896480"/>
            <a:ext cx="10252080" cy="75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6"/>
          <p:cNvSpPr/>
          <p:nvPr/>
        </p:nvSpPr>
        <p:spPr>
          <a:xfrm>
            <a:off x="1054080" y="2041200"/>
            <a:ext cx="100548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Зимний каникулярный отпуск продолжительностью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15 суток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977400" y="2755440"/>
            <a:ext cx="10252080" cy="93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8"/>
          <p:cNvSpPr/>
          <p:nvPr/>
        </p:nvSpPr>
        <p:spPr>
          <a:xfrm>
            <a:off x="977400" y="2796840"/>
            <a:ext cx="101314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Дополнительные дни к отпуску курсантам, показывающим знания на «отлично»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78840" y="3967560"/>
            <a:ext cx="6252480" cy="182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0"/>
          <p:cNvSpPr/>
          <p:nvPr/>
        </p:nvSpPr>
        <p:spPr>
          <a:xfrm>
            <a:off x="184680" y="4102560"/>
            <a:ext cx="598392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Курсантам 1 курса (проходящим военную службу по призыву)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для льготного проезда выдаются воинские перевозочные документы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Государственная итоговая аттестация и выпуск из вуза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0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11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597C1E6-5F8D-4A2F-9598-9FD7B51AF76C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14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212" name="Рисунок 30"/>
          <p:cNvPicPr/>
          <p:nvPr/>
        </p:nvPicPr>
        <p:blipFill>
          <a:blip r:embed="rId4"/>
          <a:stretch/>
        </p:blipFill>
        <p:spPr>
          <a:xfrm>
            <a:off x="18000" y="1257840"/>
            <a:ext cx="4852440" cy="32277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3" name="CustomShape 3"/>
          <p:cNvSpPr/>
          <p:nvPr/>
        </p:nvSpPr>
        <p:spPr>
          <a:xfrm>
            <a:off x="4931640" y="1096560"/>
            <a:ext cx="304200" cy="55008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"/>
          <p:cNvSpPr/>
          <p:nvPr/>
        </p:nvSpPr>
        <p:spPr>
          <a:xfrm>
            <a:off x="5301360" y="2399400"/>
            <a:ext cx="6760440" cy="68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5370840" y="2452680"/>
            <a:ext cx="6657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00">
                <a:solidFill>
                  <a:srgbClr val="000000"/>
                </a:solidFill>
                <a:latin typeface="Seattle Sans [RUS by me]"/>
              </a:rPr>
              <a:t>Научно-технический комитет (Службы защиты государственной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тайны Вооруженных Сил Российской Федерации)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5292000" y="1694520"/>
            <a:ext cx="6744960" cy="658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7"/>
          <p:cNvSpPr/>
          <p:nvPr/>
        </p:nvSpPr>
        <p:spPr>
          <a:xfrm>
            <a:off x="5361120" y="1740240"/>
            <a:ext cx="66290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41">
                <a:solidFill>
                  <a:srgbClr val="000000"/>
                </a:solidFill>
                <a:latin typeface="Seattle Sans [RUS by me]"/>
              </a:rPr>
              <a:t>88 Главный центр Министерства обороны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5292000" y="960120"/>
            <a:ext cx="6744960" cy="68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9"/>
          <p:cNvSpPr/>
          <p:nvPr/>
        </p:nvSpPr>
        <p:spPr>
          <a:xfrm>
            <a:off x="5361120" y="1018080"/>
            <a:ext cx="66290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Восьмое управление Генерального штаба Вооруженных Сил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5310000" y="3141000"/>
            <a:ext cx="6760440" cy="85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1"/>
          <p:cNvSpPr/>
          <p:nvPr/>
        </p:nvSpPr>
        <p:spPr>
          <a:xfrm>
            <a:off x="5379480" y="3165840"/>
            <a:ext cx="66574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41">
                <a:solidFill>
                  <a:srgbClr val="000000"/>
                </a:solidFill>
                <a:latin typeface="Seattle Sans [RUS by me]"/>
              </a:rPr>
              <a:t>Служба защиты государственной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тайны штабов военных округов, видов и родов войск Вооруженных Сил Российской Федерации)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4931640" y="1771200"/>
            <a:ext cx="304200" cy="55008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3"/>
          <p:cNvSpPr/>
          <p:nvPr/>
        </p:nvSpPr>
        <p:spPr>
          <a:xfrm>
            <a:off x="4931640" y="2479680"/>
            <a:ext cx="321840" cy="55008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4"/>
          <p:cNvSpPr/>
          <p:nvPr/>
        </p:nvSpPr>
        <p:spPr>
          <a:xfrm>
            <a:off x="4931640" y="3295440"/>
            <a:ext cx="304200" cy="55008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5"/>
          <p:cNvSpPr/>
          <p:nvPr/>
        </p:nvSpPr>
        <p:spPr>
          <a:xfrm>
            <a:off x="3299400" y="5189760"/>
            <a:ext cx="186264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4B183"/>
                </a:solidFill>
                <a:latin typeface="Seattle Sans [RUS by me]"/>
              </a:rPr>
              <a:t>«рейтинговое» распределение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6" name="CustomShape 16"/>
          <p:cNvSpPr/>
          <p:nvPr/>
        </p:nvSpPr>
        <p:spPr>
          <a:xfrm>
            <a:off x="5245200" y="4786920"/>
            <a:ext cx="6816600" cy="1431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7"/>
          <p:cNvSpPr/>
          <p:nvPr/>
        </p:nvSpPr>
        <p:spPr>
          <a:xfrm>
            <a:off x="5379480" y="4808160"/>
            <a:ext cx="661104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Seattle Sans [RUS by me]"/>
              </a:rPr>
              <a:t>Основные составляющие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рейтинга курсанта: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успеваемость;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военно-научная работа;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достижения в олимпиадах и спорте;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</a:rPr>
              <a:t>личная дисциплинированность.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8" name="Рисунок 46"/>
          <p:cNvPicPr/>
          <p:nvPr/>
        </p:nvPicPr>
        <p:blipFill>
          <a:blip r:embed="rId5"/>
          <a:stretch/>
        </p:blipFill>
        <p:spPr>
          <a:xfrm>
            <a:off x="5379480" y="5120640"/>
            <a:ext cx="207000" cy="212400"/>
          </a:xfrm>
          <a:prstGeom prst="rect">
            <a:avLst/>
          </a:prstGeom>
          <a:ln>
            <a:noFill/>
          </a:ln>
        </p:spPr>
      </p:pic>
      <p:pic>
        <p:nvPicPr>
          <p:cNvPr id="229" name="Рисунок 47"/>
          <p:cNvPicPr/>
          <p:nvPr/>
        </p:nvPicPr>
        <p:blipFill>
          <a:blip r:embed="rId5"/>
          <a:stretch/>
        </p:blipFill>
        <p:spPr>
          <a:xfrm>
            <a:off x="5379480" y="5357160"/>
            <a:ext cx="207000" cy="21240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48"/>
          <p:cNvPicPr/>
          <p:nvPr/>
        </p:nvPicPr>
        <p:blipFill>
          <a:blip r:embed="rId5"/>
          <a:stretch/>
        </p:blipFill>
        <p:spPr>
          <a:xfrm>
            <a:off x="5361120" y="5608080"/>
            <a:ext cx="207000" cy="21240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49"/>
          <p:cNvPicPr/>
          <p:nvPr/>
        </p:nvPicPr>
        <p:blipFill>
          <a:blip r:embed="rId5"/>
          <a:stretch/>
        </p:blipFill>
        <p:spPr>
          <a:xfrm>
            <a:off x="5370840" y="5860440"/>
            <a:ext cx="207000" cy="212400"/>
          </a:xfrm>
          <a:prstGeom prst="rect">
            <a:avLst/>
          </a:prstGeom>
          <a:ln>
            <a:noFill/>
          </a:ln>
        </p:spPr>
      </p:pic>
      <p:sp>
        <p:nvSpPr>
          <p:cNvPr id="232" name="CustomShape 18"/>
          <p:cNvSpPr/>
          <p:nvPr/>
        </p:nvSpPr>
        <p:spPr>
          <a:xfrm>
            <a:off x="5301360" y="4039920"/>
            <a:ext cx="6760440" cy="68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19"/>
          <p:cNvSpPr/>
          <p:nvPr/>
        </p:nvSpPr>
        <p:spPr>
          <a:xfrm>
            <a:off x="5370480" y="4093560"/>
            <a:ext cx="6657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52">
                <a:solidFill>
                  <a:srgbClr val="000000"/>
                </a:solidFill>
                <a:latin typeface="Seattle Sans [RUS by me]"/>
              </a:rPr>
              <a:t>Национальный центр управления обороной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4" name="CustomShape 20"/>
          <p:cNvSpPr/>
          <p:nvPr/>
        </p:nvSpPr>
        <p:spPr>
          <a:xfrm>
            <a:off x="4931640" y="4120200"/>
            <a:ext cx="321840" cy="55008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Программы подготовки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48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3FE62CB-6A2C-4FF6-A79F-7C0C6D886676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2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2649240" y="1092960"/>
            <a:ext cx="7622640" cy="479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2734560" y="1117800"/>
            <a:ext cx="74001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ВЫСШЕЕ ОБРАЗОВАНИЕ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2649240" y="3329280"/>
            <a:ext cx="7622640" cy="46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734560" y="3351600"/>
            <a:ext cx="740016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СРЕДНЕЕ ПРОФЕССИОНАЛЬНОЕ ОБРАЗОВАНИЕ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53" name="Table 7"/>
          <p:cNvGraphicFramePr/>
          <p:nvPr/>
        </p:nvGraphicFramePr>
        <p:xfrm>
          <a:off x="299160" y="1656000"/>
          <a:ext cx="11587680" cy="1219200"/>
        </p:xfrm>
        <a:graphic>
          <a:graphicData uri="http://schemas.openxmlformats.org/drawingml/2006/table">
            <a:tbl>
              <a:tblPr/>
              <a:tblGrid>
                <a:gridCol w="1819080"/>
                <a:gridCol w="5760000"/>
                <a:gridCol w="2323440"/>
                <a:gridCol w="1685160"/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защите информации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лет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4" name="Table 8"/>
          <p:cNvGraphicFramePr/>
          <p:nvPr/>
        </p:nvGraphicFramePr>
        <p:xfrm>
          <a:off x="264960" y="3887640"/>
          <a:ext cx="11621880" cy="2133600"/>
        </p:xfrm>
        <a:graphic>
          <a:graphicData uri="http://schemas.openxmlformats.org/drawingml/2006/table">
            <a:tbl>
              <a:tblPr/>
              <a:tblGrid>
                <a:gridCol w="1868400"/>
                <a:gridCol w="5725440"/>
                <a:gridCol w="2327400"/>
                <a:gridCol w="1700640"/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91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09.02.07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Информационные системы и программирование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информационным системам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года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 мес.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10.02.05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информационной безопасности автоматизированных систем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Техник по защите информации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года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 мес.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Правила поступления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6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57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79318CE-27F6-42C8-8BC6-EE5B79218B58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3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58" name="Рисунок 2"/>
          <p:cNvPicPr/>
          <p:nvPr/>
        </p:nvPicPr>
        <p:blipFill>
          <a:blip r:embed="rId4"/>
          <a:srcRect t="6425" b="3737"/>
          <a:stretch/>
        </p:blipFill>
        <p:spPr>
          <a:xfrm>
            <a:off x="219600" y="1573920"/>
            <a:ext cx="7877880" cy="398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CustomShape 3"/>
          <p:cNvSpPr/>
          <p:nvPr/>
        </p:nvSpPr>
        <p:spPr>
          <a:xfrm>
            <a:off x="8327160" y="1448640"/>
            <a:ext cx="3743280" cy="433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4"/>
          <p:cNvSpPr/>
          <p:nvPr/>
        </p:nvSpPr>
        <p:spPr>
          <a:xfrm>
            <a:off x="8395200" y="1504080"/>
            <a:ext cx="3607560" cy="48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Официальная информация </a:t>
            </a:r>
            <a:r>
              <a:t/>
            </a:r>
            <a:br/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по порядку приема </a:t>
            </a:r>
            <a:r>
              <a:t/>
            </a:r>
            <a:br/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в училище размещена на официальном сайте </a:t>
            </a:r>
            <a:r>
              <a:rPr lang="ru-RU" sz="2600" b="1" strike="noStrike" spc="-1">
                <a:solidFill>
                  <a:srgbClr val="C00000"/>
                </a:solidFill>
                <a:latin typeface="Seattle Sans [RUS by me]"/>
              </a:rPr>
              <a:t>www.kvvu.mil.ru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Информация, размещенная на других сайтах может не соответствовать действительности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Минимальные баллы ЕГЭ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62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63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6289B11-7E0F-4107-9B6E-85A6334A1AF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4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325080" y="1158480"/>
            <a:ext cx="11490480" cy="1190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550080" y="1260360"/>
            <a:ext cx="110408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Минимальные баллы ЕГЭ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 (вступительных 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66" name="Table 5"/>
          <p:cNvGraphicFramePr/>
          <p:nvPr/>
        </p:nvGraphicFramePr>
        <p:xfrm>
          <a:off x="325080" y="2526840"/>
          <a:ext cx="11490480" cy="1463040"/>
        </p:xfrm>
        <a:graphic>
          <a:graphicData uri="http://schemas.openxmlformats.org/drawingml/2006/table">
            <a:tbl>
              <a:tblPr/>
              <a:tblGrid>
                <a:gridCol w="1793880"/>
                <a:gridCol w="4148280"/>
                <a:gridCol w="1849320"/>
                <a:gridCol w="1849320"/>
                <a:gridCol w="1849680"/>
              </a:tblGrid>
              <a:tr h="82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Русский язык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Математика профильного уровня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Физика /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Информатика *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 / 40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sp>
        <p:nvSpPr>
          <p:cNvPr id="67" name="CustomShape 6"/>
          <p:cNvSpPr/>
          <p:nvPr/>
        </p:nvSpPr>
        <p:spPr>
          <a:xfrm>
            <a:off x="325080" y="4316760"/>
            <a:ext cx="1149048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</a:rPr>
              <a:t>* Поступающие выбирают одно из вступительных испытаний на выбор:</a:t>
            </a:r>
            <a:endParaRPr lang="ru-RU" sz="22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</a:rPr>
              <a:t> или Физику;</a:t>
            </a:r>
            <a:endParaRPr lang="ru-RU" sz="22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</a:rPr>
              <a:t> или Информатику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Оценка уровня физической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69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70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8641233-268F-4D79-94F1-D7E71283BCE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5</a:t>
            </a:fld>
            <a:endParaRPr lang="ru-RU" sz="2000" b="0" strike="noStrike" spc="-1">
              <a:latin typeface="Times New Roman"/>
            </a:endParaRPr>
          </a:p>
        </p:txBody>
      </p:sp>
      <p:graphicFrame>
        <p:nvGraphicFramePr>
          <p:cNvPr id="71" name="Table 3"/>
          <p:cNvGraphicFramePr/>
          <p:nvPr/>
        </p:nvGraphicFramePr>
        <p:xfrm>
          <a:off x="325080" y="2328840"/>
          <a:ext cx="11490480" cy="3870960"/>
        </p:xfrm>
        <a:graphic>
          <a:graphicData uri="http://schemas.openxmlformats.org/drawingml/2006/table">
            <a:tbl>
              <a:tblPr/>
              <a:tblGrid>
                <a:gridCol w="1699920"/>
                <a:gridCol w="3623400"/>
                <a:gridCol w="1537920"/>
                <a:gridCol w="1442520"/>
                <a:gridCol w="1593000"/>
                <a:gridCol w="1593720"/>
              </a:tblGrid>
              <a:tr h="699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«Сила»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«Быстрота»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«Выносливость»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Требования к уровню физической подготовки (минимум баллов)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9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 одном упражнении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 трех упражнениях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80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лет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подтягивание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переворотом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силой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рывок гири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60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100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челночный бег 10х10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 км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3 км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  <a:tr h="143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 – 29 лет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подтягивание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переворотом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силой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сгибание и разгибание рук в упоре лежа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рывок гири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толчок двух гирь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жим штанги лежа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400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 км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3 км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sp>
        <p:nvSpPr>
          <p:cNvPr id="72" name="CustomShape 4"/>
          <p:cNvSpPr/>
          <p:nvPr/>
        </p:nvSpPr>
        <p:spPr>
          <a:xfrm>
            <a:off x="325080" y="970560"/>
            <a:ext cx="11490480" cy="1319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5"/>
          <p:cNvSpPr/>
          <p:nvPr/>
        </p:nvSpPr>
        <p:spPr>
          <a:xfrm>
            <a:off x="550080" y="961200"/>
            <a:ext cx="110408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Выполняются следующие физические упражнения: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силу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быстроту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выносливость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74" name="Рисунок 28"/>
          <p:cNvPicPr/>
          <p:nvPr/>
        </p:nvPicPr>
        <p:blipFill>
          <a:blip r:embed="rId4"/>
          <a:stretch/>
        </p:blipFill>
        <p:spPr>
          <a:xfrm>
            <a:off x="754200" y="13233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29"/>
          <p:cNvPicPr/>
          <p:nvPr/>
        </p:nvPicPr>
        <p:blipFill>
          <a:blip r:embed="rId4"/>
          <a:stretch/>
        </p:blipFill>
        <p:spPr>
          <a:xfrm>
            <a:off x="761400" y="16038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30"/>
          <p:cNvPicPr/>
          <p:nvPr/>
        </p:nvPicPr>
        <p:blipFill>
          <a:blip r:embed="rId4"/>
          <a:stretch/>
        </p:blipFill>
        <p:spPr>
          <a:xfrm>
            <a:off x="761400" y="190296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Оценка уровня профессиональной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78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79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EBC4D63-471E-441E-BC20-D6406670A8D6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6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95560" y="4700160"/>
            <a:ext cx="11582640" cy="1435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4"/>
          <p:cNvSpPr/>
          <p:nvPr/>
        </p:nvSpPr>
        <p:spPr>
          <a:xfrm>
            <a:off x="427320" y="4756320"/>
            <a:ext cx="113216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Кандидат считается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не прошедшим дополнительное вступительное испытание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если: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сумме по двум темам набрал менее 60 баллов;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любой из теме набрал менее 21 балла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2" name="Рисунок 6"/>
          <p:cNvPicPr/>
          <p:nvPr/>
        </p:nvPicPr>
        <p:blipFill>
          <a:blip r:embed="rId4"/>
          <a:stretch/>
        </p:blipFill>
        <p:spPr>
          <a:xfrm>
            <a:off x="617040" y="54406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7"/>
          <p:cNvPicPr/>
          <p:nvPr/>
        </p:nvPicPr>
        <p:blipFill>
          <a:blip r:embed="rId4"/>
          <a:stretch/>
        </p:blipFill>
        <p:spPr>
          <a:xfrm>
            <a:off x="617040" y="5743080"/>
            <a:ext cx="267120" cy="266040"/>
          </a:xfrm>
          <a:prstGeom prst="rect">
            <a:avLst/>
          </a:prstGeom>
          <a:ln>
            <a:noFill/>
          </a:ln>
        </p:spPr>
      </p:pic>
      <p:sp>
        <p:nvSpPr>
          <p:cNvPr id="84" name="CustomShape 5"/>
          <p:cNvSpPr/>
          <p:nvPr/>
        </p:nvSpPr>
        <p:spPr>
          <a:xfrm>
            <a:off x="295560" y="1019520"/>
            <a:ext cx="11582640" cy="1504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6"/>
          <p:cNvSpPr/>
          <p:nvPr/>
        </p:nvSpPr>
        <p:spPr>
          <a:xfrm>
            <a:off x="427320" y="1101240"/>
            <a:ext cx="113216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Проводится с поступающими по специальности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56.05.06 Защита информации на объектах информатизации военного назначения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Форма проведения вступительного испытания -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собеседование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6" name="CustomShape 7"/>
          <p:cNvSpPr/>
          <p:nvPr/>
        </p:nvSpPr>
        <p:spPr>
          <a:xfrm>
            <a:off x="295560" y="2736720"/>
            <a:ext cx="11582640" cy="176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427320" y="2810160"/>
            <a:ext cx="113216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Экзаменационный билет содержит две темы для собеседования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Темы собеседований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размещены на сайте училища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разделе «Поступающим» (в программе дополнительного вступительного испытания)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Ответ на каждую из тем оценивается по 50-ти бальной шкале.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Итоговая оценка – сумма баллов по каждой из тем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8" name="Рисунок 13"/>
          <p:cNvPicPr/>
          <p:nvPr/>
        </p:nvPicPr>
        <p:blipFill>
          <a:blip r:embed="rId4"/>
          <a:stretch/>
        </p:blipFill>
        <p:spPr>
          <a:xfrm>
            <a:off x="617040" y="28501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15"/>
          <p:cNvPicPr/>
          <p:nvPr/>
        </p:nvPicPr>
        <p:blipFill>
          <a:blip r:embed="rId4"/>
          <a:stretch/>
        </p:blipFill>
        <p:spPr>
          <a:xfrm>
            <a:off x="617040" y="31726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6"/>
          <p:cNvPicPr/>
          <p:nvPr/>
        </p:nvPicPr>
        <p:blipFill>
          <a:blip r:embed="rId4"/>
          <a:stretch/>
        </p:blipFill>
        <p:spPr>
          <a:xfrm>
            <a:off x="617040" y="37839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17"/>
          <p:cNvPicPr/>
          <p:nvPr/>
        </p:nvPicPr>
        <p:blipFill>
          <a:blip r:embed="rId4"/>
          <a:stretch/>
        </p:blipFill>
        <p:spPr>
          <a:xfrm>
            <a:off x="621720" y="409680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Учет индивидуальных достижений кандидатов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3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94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9EF1B40A-A906-4D4E-AEBA-758D8AC6BC9C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7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68400" y="918720"/>
            <a:ext cx="12002040" cy="537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393120" y="963360"/>
            <a:ext cx="11167920" cy="64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Учитываются следующие индивидуальные достижения (при поступлении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программам высшего образования):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чемпионы и призеры Олимпийских игр, чемпионы мира, чемпионы Европы;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аттестата о среднем общем образовании с отличием и (или) медали «За особые успехи в учении» I или II степеней;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диплома о среднем профессиональном образовании с отличием;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результаты участия в олимпиадах (победители и призеры);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спортивных разрядов и званий;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государственных наград и ведомственных знаков отличия Министерства обороны Российской Федерации;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удостоверения ветерана боевых действий;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документа участника сообщества «Братство Авангарда»;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личной книжки юнармейца;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золотого знака отличия «Готов к труду и обороне»;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участие в волонтерской деятельности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7" name="Рисунок 6"/>
          <p:cNvPicPr/>
          <p:nvPr/>
        </p:nvPicPr>
        <p:blipFill>
          <a:blip r:embed="rId4"/>
          <a:stretch/>
        </p:blipFill>
        <p:spPr>
          <a:xfrm>
            <a:off x="574560" y="16437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7"/>
          <p:cNvPicPr/>
          <p:nvPr/>
        </p:nvPicPr>
        <p:blipFill>
          <a:blip r:embed="rId4"/>
          <a:stretch/>
        </p:blipFill>
        <p:spPr>
          <a:xfrm>
            <a:off x="574560" y="19526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8"/>
          <p:cNvPicPr/>
          <p:nvPr/>
        </p:nvPicPr>
        <p:blipFill>
          <a:blip r:embed="rId4"/>
          <a:stretch/>
        </p:blipFill>
        <p:spPr>
          <a:xfrm>
            <a:off x="574560" y="25610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"/>
          <p:cNvPicPr/>
          <p:nvPr/>
        </p:nvPicPr>
        <p:blipFill>
          <a:blip r:embed="rId4"/>
          <a:stretch/>
        </p:blipFill>
        <p:spPr>
          <a:xfrm>
            <a:off x="574560" y="28616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"/>
          <p:cNvPicPr/>
          <p:nvPr/>
        </p:nvPicPr>
        <p:blipFill>
          <a:blip r:embed="rId4"/>
          <a:stretch/>
        </p:blipFill>
        <p:spPr>
          <a:xfrm>
            <a:off x="574560" y="34700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2"/>
          <p:cNvPicPr/>
          <p:nvPr/>
        </p:nvPicPr>
        <p:blipFill>
          <a:blip r:embed="rId4"/>
          <a:stretch/>
        </p:blipFill>
        <p:spPr>
          <a:xfrm>
            <a:off x="574560" y="37710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3"/>
          <p:cNvPicPr/>
          <p:nvPr/>
        </p:nvPicPr>
        <p:blipFill>
          <a:blip r:embed="rId4"/>
          <a:stretch/>
        </p:blipFill>
        <p:spPr>
          <a:xfrm>
            <a:off x="574560" y="40784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5"/>
          <p:cNvPicPr/>
          <p:nvPr/>
        </p:nvPicPr>
        <p:blipFill>
          <a:blip r:embed="rId4"/>
          <a:stretch/>
        </p:blipFill>
        <p:spPr>
          <a:xfrm>
            <a:off x="574560" y="46904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6"/>
          <p:cNvPicPr/>
          <p:nvPr/>
        </p:nvPicPr>
        <p:blipFill>
          <a:blip r:embed="rId4"/>
          <a:stretch/>
        </p:blipFill>
        <p:spPr>
          <a:xfrm>
            <a:off x="574560" y="49932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7"/>
          <p:cNvPicPr/>
          <p:nvPr/>
        </p:nvPicPr>
        <p:blipFill>
          <a:blip r:embed="rId4"/>
          <a:stretch/>
        </p:blipFill>
        <p:spPr>
          <a:xfrm>
            <a:off x="574560" y="52984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8"/>
          <p:cNvPicPr/>
          <p:nvPr/>
        </p:nvPicPr>
        <p:blipFill>
          <a:blip r:embed="rId4"/>
          <a:stretch/>
        </p:blipFill>
        <p:spPr>
          <a:xfrm>
            <a:off x="574560" y="55969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9"/>
          <p:cNvPicPr/>
          <p:nvPr/>
        </p:nvPicPr>
        <p:blipFill>
          <a:blip r:embed="rId4"/>
          <a:stretch/>
        </p:blipFill>
        <p:spPr>
          <a:xfrm>
            <a:off x="574560" y="591228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Поступление в рамках отдельной квоты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10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11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F8B6B72-8E53-47A1-917A-1216F0353EDC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8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97280" y="1278360"/>
            <a:ext cx="11873160" cy="455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429480" y="1585440"/>
            <a:ext cx="1140840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Право на поступление </a:t>
            </a:r>
            <a:r>
              <a:rPr lang="ru-RU" sz="2400" b="1" strike="noStrike" spc="-1">
                <a:solidFill>
                  <a:srgbClr val="FF0000"/>
                </a:solidFill>
                <a:latin typeface="Seattle Sans [RUS by me]"/>
              </a:rPr>
              <a:t>в рамках отдельной квоты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имеют: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Герои Российской Федерации, лица, награжденные тремя орденами Мужества;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участники СВО и их дети;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дети ветеранов боевых действий, выполнявших задачи </a:t>
            </a:r>
            <a:r>
              <a:t/>
            </a:r>
            <a:br/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</a:rPr>
              <a:t>за пределами РФ;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</a:rPr>
              <a:t>дети медицинских работников, умерших в результате инфицирования новой коронавирусной инфекцией (COVID-19)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14" name="Рисунок 23"/>
          <p:cNvPicPr/>
          <p:nvPr/>
        </p:nvPicPr>
        <p:blipFill>
          <a:blip r:embed="rId4"/>
          <a:stretch/>
        </p:blipFill>
        <p:spPr>
          <a:xfrm>
            <a:off x="649800" y="20646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24"/>
          <p:cNvPicPr/>
          <p:nvPr/>
        </p:nvPicPr>
        <p:blipFill>
          <a:blip r:embed="rId4"/>
          <a:stretch/>
        </p:blipFill>
        <p:spPr>
          <a:xfrm>
            <a:off x="646200" y="31824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25"/>
          <p:cNvPicPr/>
          <p:nvPr/>
        </p:nvPicPr>
        <p:blipFill>
          <a:blip r:embed="rId4"/>
          <a:stretch/>
        </p:blipFill>
        <p:spPr>
          <a:xfrm>
            <a:off x="646200" y="49975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26"/>
          <p:cNvPicPr/>
          <p:nvPr/>
        </p:nvPicPr>
        <p:blipFill>
          <a:blip r:embed="rId4"/>
          <a:stretch/>
        </p:blipFill>
        <p:spPr>
          <a:xfrm>
            <a:off x="646200" y="392004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Условия проживания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19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20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A0BCD03-DB91-4F48-80D6-2FDB16DCC62D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9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4"/>
          <a:srcRect b="11503"/>
          <a:stretch/>
        </p:blipFill>
        <p:spPr>
          <a:xfrm>
            <a:off x="155160" y="1784880"/>
            <a:ext cx="2591640" cy="18507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Рисунок 15"/>
          <p:cNvPicPr/>
          <p:nvPr/>
        </p:nvPicPr>
        <p:blipFill>
          <a:blip r:embed="rId5"/>
          <a:stretch/>
        </p:blipFill>
        <p:spPr>
          <a:xfrm>
            <a:off x="691200" y="2995200"/>
            <a:ext cx="2591640" cy="18507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Рисунок 4"/>
          <p:cNvPicPr/>
          <p:nvPr/>
        </p:nvPicPr>
        <p:blipFill>
          <a:blip r:embed="rId6"/>
          <a:stretch/>
        </p:blipFill>
        <p:spPr>
          <a:xfrm>
            <a:off x="7889760" y="1784880"/>
            <a:ext cx="2591640" cy="18493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Объект 3"/>
          <p:cNvPicPr/>
          <p:nvPr/>
        </p:nvPicPr>
        <p:blipFill>
          <a:blip r:embed="rId7"/>
          <a:srcRect l="6329" t="6265" r="5920"/>
          <a:stretch/>
        </p:blipFill>
        <p:spPr>
          <a:xfrm>
            <a:off x="3581280" y="1784880"/>
            <a:ext cx="2591640" cy="18014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5" name="Picture 3"/>
          <p:cNvPicPr/>
          <p:nvPr/>
        </p:nvPicPr>
        <p:blipFill>
          <a:blip r:embed="rId8"/>
          <a:srcRect l="7062"/>
          <a:stretch/>
        </p:blipFill>
        <p:spPr>
          <a:xfrm>
            <a:off x="8577720" y="2924280"/>
            <a:ext cx="2591640" cy="18399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6" name="Picture 2"/>
          <p:cNvPicPr/>
          <p:nvPr/>
        </p:nvPicPr>
        <p:blipFill>
          <a:blip r:embed="rId9"/>
          <a:srcRect r="7783"/>
          <a:stretch/>
        </p:blipFill>
        <p:spPr>
          <a:xfrm>
            <a:off x="9484920" y="4251960"/>
            <a:ext cx="2591640" cy="18399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7" name="Picture 14"/>
          <p:cNvPicPr/>
          <p:nvPr/>
        </p:nvPicPr>
        <p:blipFill>
          <a:blip r:embed="rId10"/>
          <a:srcRect t="7604"/>
          <a:stretch/>
        </p:blipFill>
        <p:spPr>
          <a:xfrm>
            <a:off x="4326480" y="2995200"/>
            <a:ext cx="2591640" cy="17949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8" name="Рисунок 7"/>
          <p:cNvPicPr/>
          <p:nvPr/>
        </p:nvPicPr>
        <p:blipFill>
          <a:blip r:embed="rId11"/>
          <a:srcRect l="-222" t="-19" r="222" b="4215"/>
          <a:stretch/>
        </p:blipFill>
        <p:spPr>
          <a:xfrm>
            <a:off x="5161320" y="4392000"/>
            <a:ext cx="2591640" cy="18014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9" name="CustomShape 3"/>
          <p:cNvSpPr/>
          <p:nvPr/>
        </p:nvSpPr>
        <p:spPr>
          <a:xfrm>
            <a:off x="154800" y="940680"/>
            <a:ext cx="3289680" cy="76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192960" y="921600"/>
            <a:ext cx="321660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1 курс –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общежитие </a:t>
            </a:r>
            <a:r>
              <a:t/>
            </a:r>
            <a:br/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казарменного типа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581280" y="940680"/>
            <a:ext cx="4171680" cy="76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3619440" y="921600"/>
            <a:ext cx="394308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2-5 курс –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общежитие </a:t>
            </a:r>
            <a:r>
              <a:t/>
            </a:r>
            <a:br/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комнатного типа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7889760" y="940680"/>
            <a:ext cx="4171680" cy="76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7834320" y="938880"/>
            <a:ext cx="426996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Завершение реконструкции жилого дома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12"/>
          <a:stretch/>
        </p:blipFill>
        <p:spPr>
          <a:xfrm>
            <a:off x="1598400" y="4341960"/>
            <a:ext cx="2591640" cy="18514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13668</TotalTime>
  <Words>762</Words>
  <Application>Microsoft Office PowerPoint</Application>
  <PresentationFormat>Произвольный</PresentationFormat>
  <Paragraphs>188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Военный комиссариат</cp:lastModifiedBy>
  <cp:revision>687</cp:revision>
  <cp:lastPrinted>2022-06-02T09:37:59Z</cp:lastPrinted>
  <dcterms:created xsi:type="dcterms:W3CDTF">2020-10-01T09:41:00Z</dcterms:created>
  <dcterms:modified xsi:type="dcterms:W3CDTF">2025-02-25T13:23:58Z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